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7AA20-DD45-43BF-ADB0-8756E85795D6}" type="datetimeFigureOut">
              <a:rPr lang="es-MX" smtClean="0"/>
              <a:pPr/>
              <a:t>18/05/2011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A3E44-5E01-45F9-9AC1-BE63D882251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7AA20-DD45-43BF-ADB0-8756E85795D6}" type="datetimeFigureOut">
              <a:rPr lang="es-MX" smtClean="0"/>
              <a:pPr/>
              <a:t>18/05/2011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A3E44-5E01-45F9-9AC1-BE63D882251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7AA20-DD45-43BF-ADB0-8756E85795D6}" type="datetimeFigureOut">
              <a:rPr lang="es-MX" smtClean="0"/>
              <a:pPr/>
              <a:t>18/05/2011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A3E44-5E01-45F9-9AC1-BE63D882251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7AA20-DD45-43BF-ADB0-8756E85795D6}" type="datetimeFigureOut">
              <a:rPr lang="es-MX" smtClean="0"/>
              <a:pPr/>
              <a:t>18/05/2011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A3E44-5E01-45F9-9AC1-BE63D882251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7AA20-DD45-43BF-ADB0-8756E85795D6}" type="datetimeFigureOut">
              <a:rPr lang="es-MX" smtClean="0"/>
              <a:pPr/>
              <a:t>18/05/2011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A3E44-5E01-45F9-9AC1-BE63D882251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7AA20-DD45-43BF-ADB0-8756E85795D6}" type="datetimeFigureOut">
              <a:rPr lang="es-MX" smtClean="0"/>
              <a:pPr/>
              <a:t>18/05/2011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A3E44-5E01-45F9-9AC1-BE63D882251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7AA20-DD45-43BF-ADB0-8756E85795D6}" type="datetimeFigureOut">
              <a:rPr lang="es-MX" smtClean="0"/>
              <a:pPr/>
              <a:t>18/05/2011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A3E44-5E01-45F9-9AC1-BE63D882251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7AA20-DD45-43BF-ADB0-8756E85795D6}" type="datetimeFigureOut">
              <a:rPr lang="es-MX" smtClean="0"/>
              <a:pPr/>
              <a:t>18/05/2011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A3E44-5E01-45F9-9AC1-BE63D882251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7AA20-DD45-43BF-ADB0-8756E85795D6}" type="datetimeFigureOut">
              <a:rPr lang="es-MX" smtClean="0"/>
              <a:pPr/>
              <a:t>18/05/2011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A3E44-5E01-45F9-9AC1-BE63D882251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7AA20-DD45-43BF-ADB0-8756E85795D6}" type="datetimeFigureOut">
              <a:rPr lang="es-MX" smtClean="0"/>
              <a:pPr/>
              <a:t>18/05/2011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A3E44-5E01-45F9-9AC1-BE63D882251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7AA20-DD45-43BF-ADB0-8756E85795D6}" type="datetimeFigureOut">
              <a:rPr lang="es-MX" smtClean="0"/>
              <a:pPr/>
              <a:t>18/05/2011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A3E44-5E01-45F9-9AC1-BE63D882251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27AA20-DD45-43BF-ADB0-8756E85795D6}" type="datetimeFigureOut">
              <a:rPr lang="es-MX" smtClean="0"/>
              <a:pPr/>
              <a:t>18/05/2011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FA3E44-5E01-45F9-9AC1-BE63D8822518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5" Type="http://schemas.openxmlformats.org/officeDocument/2006/relationships/slide" Target="slide6.xml"/><Relationship Id="rId10" Type="http://schemas.openxmlformats.org/officeDocument/2006/relationships/slide" Target="slide11.xml"/><Relationship Id="rId4" Type="http://schemas.openxmlformats.org/officeDocument/2006/relationships/slide" Target="slide5.xml"/><Relationship Id="rId9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0" y="260648"/>
            <a:ext cx="891827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400" b="1" cap="none" spc="0" dirty="0" smtClean="0">
                <a:ln w="31550" cmpd="sng">
                  <a:solidFill>
                    <a:srgbClr val="7030A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COLEGIO DE BACHILLERES PLANTEL 3</a:t>
            </a:r>
            <a:r>
              <a:rPr lang="es-ES" sz="4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es-ES" sz="4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3275856" y="980728"/>
            <a:ext cx="219002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b="1" cap="none" spc="0" dirty="0" smtClean="0">
                <a:ln w="31550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Alumnas:</a:t>
            </a:r>
            <a:endParaRPr lang="es-ES" sz="4000" b="1" cap="none" spc="0" dirty="0">
              <a:ln w="31550" cmpd="sng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611560" y="1484784"/>
            <a:ext cx="805669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b="1" cap="none" spc="0" dirty="0" smtClean="0">
                <a:ln w="31550" cmpd="sng">
                  <a:solidFill>
                    <a:srgbClr val="7030A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Carballido Murillo Montserrat Evelyn</a:t>
            </a:r>
            <a:endParaRPr lang="es-ES" sz="4000" b="1" cap="none" spc="0" dirty="0">
              <a:ln w="31550" cmpd="sng">
                <a:solidFill>
                  <a:srgbClr val="7030A0"/>
                </a:soli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328655" y="2060848"/>
            <a:ext cx="668048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b="1" cap="none" spc="0" dirty="0" smtClean="0">
                <a:ln w="31550" cmpd="sng">
                  <a:solidFill>
                    <a:srgbClr val="7030A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Rivera Polina Wendy Penélope</a:t>
            </a:r>
            <a:endParaRPr lang="es-ES" sz="4000" b="1" cap="none" spc="0" dirty="0">
              <a:ln w="31550" cmpd="sng">
                <a:solidFill>
                  <a:srgbClr val="7030A0"/>
                </a:soli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3491880" y="2636912"/>
            <a:ext cx="212500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b="1" cap="none" spc="0" dirty="0" smtClean="0">
                <a:ln w="31550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Profesor:</a:t>
            </a:r>
            <a:endParaRPr lang="es-ES" sz="4000" b="1" cap="none" spc="0" dirty="0">
              <a:ln w="31550" cmpd="sng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1547664" y="3068960"/>
            <a:ext cx="600581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b="1" dirty="0" smtClean="0">
                <a:ln w="31550" cmpd="sng">
                  <a:solidFill>
                    <a:srgbClr val="7030A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José Antonio Pliego Álvarez</a:t>
            </a:r>
            <a:endParaRPr lang="es-ES" sz="4000" b="1" cap="none" spc="0" dirty="0">
              <a:ln w="31550" cmpd="sng">
                <a:solidFill>
                  <a:srgbClr val="7030A0"/>
                </a:soli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2771800" y="3573016"/>
            <a:ext cx="3433993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000" b="1" dirty="0" smtClean="0">
                <a:ln w="31550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Asignatura:</a:t>
            </a:r>
            <a:endParaRPr lang="es-ES" sz="4000" b="1" cap="none" spc="0" dirty="0">
              <a:ln w="31550" cmpd="sng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342360" y="4149080"/>
            <a:ext cx="880164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0" dirty="0" smtClean="0">
                <a:ln w="31550" cmpd="sng">
                  <a:solidFill>
                    <a:srgbClr val="7030A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Tecnología de la información y Comunicación</a:t>
            </a:r>
            <a:endParaRPr lang="es-ES" sz="3600" b="1" cap="none" spc="0" dirty="0">
              <a:ln w="31550" cmpd="sng">
                <a:solidFill>
                  <a:srgbClr val="7030A0"/>
                </a:soli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3635896" y="4581128"/>
            <a:ext cx="166263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b="1" dirty="0" smtClean="0">
                <a:ln w="31550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Grupo:</a:t>
            </a:r>
            <a:endParaRPr lang="es-ES" sz="4000" b="1" cap="none" spc="0" dirty="0">
              <a:ln w="31550" cmpd="sng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4115356" y="5013176"/>
            <a:ext cx="96372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b="1" cap="none" spc="0" dirty="0" smtClean="0">
                <a:ln w="31550" cmpd="sng">
                  <a:solidFill>
                    <a:srgbClr val="7030A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204</a:t>
            </a:r>
            <a:endParaRPr lang="es-ES" sz="4000" b="1" cap="none" spc="0" dirty="0">
              <a:ln w="31550" cmpd="sng">
                <a:solidFill>
                  <a:srgbClr val="7030A0"/>
                </a:soli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3779912" y="5373216"/>
            <a:ext cx="141468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b="1" cap="none" spc="0" dirty="0" smtClean="0">
                <a:ln w="31550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Fecha</a:t>
            </a:r>
            <a:endParaRPr lang="es-ES" sz="4000" b="1" cap="none" spc="0" dirty="0">
              <a:ln w="31550" cmpd="sng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5076056" y="5373216"/>
            <a:ext cx="32573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b="1" cap="none" spc="0" dirty="0" smtClean="0">
                <a:ln w="31550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:</a:t>
            </a:r>
            <a:endParaRPr lang="es-ES" sz="4000" b="1" cap="none" spc="0" dirty="0">
              <a:ln w="31550" cmpd="sng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2909418" y="5934670"/>
            <a:ext cx="323159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000" b="1" cap="none" spc="0" dirty="0" smtClean="0">
                <a:ln w="31550" cmpd="sng">
                  <a:solidFill>
                    <a:srgbClr val="7030A0"/>
                  </a:solidFill>
                  <a:prstDash val="solid"/>
                </a:ln>
                <a:noFill/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18-mayo-2011</a:t>
            </a:r>
            <a:endParaRPr lang="es-ES" sz="4000" b="1" cap="none" spc="0" dirty="0">
              <a:ln w="31550" cmpd="sng">
                <a:solidFill>
                  <a:srgbClr val="7030A0"/>
                </a:solidFill>
                <a:prstDash val="solid"/>
              </a:ln>
              <a:noFill/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Pentágono regular"/>
          <p:cNvSpPr/>
          <p:nvPr/>
        </p:nvSpPr>
        <p:spPr>
          <a:xfrm>
            <a:off x="3275856" y="1916832"/>
            <a:ext cx="2232248" cy="2088232"/>
          </a:xfrm>
          <a:prstGeom prst="pentagon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2 Rectángulo"/>
          <p:cNvSpPr/>
          <p:nvPr/>
        </p:nvSpPr>
        <p:spPr>
          <a:xfrm>
            <a:off x="460917" y="0"/>
            <a:ext cx="86830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all" spc="0" dirty="0" smtClean="0">
                <a:ln w="9000" cmpd="sng">
                  <a:noFill/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PERIMETRO DEL PENTAGONO</a:t>
            </a:r>
            <a:endParaRPr lang="es-ES" sz="5400" b="1" cap="all" spc="0" dirty="0">
              <a:ln w="9000" cmpd="sng">
                <a:noFill/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563888" y="4653136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>
                <a:latin typeface="Arial" pitchFamily="34" charset="0"/>
                <a:cs typeface="Arial" pitchFamily="34" charset="0"/>
              </a:rPr>
              <a:t>P= 5a</a:t>
            </a:r>
            <a:endParaRPr lang="es-MX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Botón de acción: Personalizar">
            <a:hlinkClick r:id="rId2" action="ppaction://hlinksldjump" highlightClick="1"/>
          </p:cNvPr>
          <p:cNvSpPr/>
          <p:nvPr/>
        </p:nvSpPr>
        <p:spPr>
          <a:xfrm>
            <a:off x="6876256" y="5733256"/>
            <a:ext cx="1800200" cy="792088"/>
          </a:xfrm>
          <a:prstGeom prst="actionButtonBlan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>
                <a:hlinkClick r:id="rId2" action="ppaction://hlinksldjump"/>
              </a:rPr>
              <a:t>INDICE</a:t>
            </a:r>
            <a:endParaRPr lang="es-MX" dirty="0"/>
          </a:p>
        </p:txBody>
      </p:sp>
      <p:cxnSp>
        <p:nvCxnSpPr>
          <p:cNvPr id="7" name="6 Conector recto"/>
          <p:cNvCxnSpPr/>
          <p:nvPr/>
        </p:nvCxnSpPr>
        <p:spPr>
          <a:xfrm>
            <a:off x="3857620" y="4214818"/>
            <a:ext cx="1285884" cy="15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>
            <a:off x="4786314" y="1857364"/>
            <a:ext cx="785818" cy="642942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rapecio"/>
          <p:cNvSpPr/>
          <p:nvPr/>
        </p:nvSpPr>
        <p:spPr>
          <a:xfrm>
            <a:off x="3131840" y="2276872"/>
            <a:ext cx="2952328" cy="1512168"/>
          </a:xfrm>
          <a:prstGeom prst="trapezoid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3 Rectángulo"/>
          <p:cNvSpPr/>
          <p:nvPr/>
        </p:nvSpPr>
        <p:spPr>
          <a:xfrm>
            <a:off x="1691679" y="0"/>
            <a:ext cx="59945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all" dirty="0" smtClean="0">
                <a:ln w="9000" cmpd="sng">
                  <a:noFill/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Á</a:t>
            </a:r>
            <a:r>
              <a:rPr lang="es-ES" sz="5400" b="1" cap="all" spc="0" dirty="0" smtClean="0">
                <a:ln w="9000" cmpd="sng">
                  <a:noFill/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REA DEL TRAPECIO</a:t>
            </a:r>
            <a:endParaRPr lang="es-ES" sz="5400" b="1" cap="all" spc="0" dirty="0">
              <a:ln w="9000" cmpd="sng">
                <a:noFill/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347864" y="4653136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>
                <a:latin typeface="Arial" pitchFamily="34" charset="0"/>
                <a:cs typeface="Arial" pitchFamily="34" charset="0"/>
              </a:rPr>
              <a:t>A=(B*b)h /2</a:t>
            </a:r>
            <a:endParaRPr lang="es-MX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Botón de acción: Personalizar">
            <a:hlinkClick r:id="rId2" action="ppaction://hlinksldjump" highlightClick="1"/>
          </p:cNvPr>
          <p:cNvSpPr/>
          <p:nvPr/>
        </p:nvSpPr>
        <p:spPr>
          <a:xfrm>
            <a:off x="7020272" y="5805264"/>
            <a:ext cx="1728192" cy="792088"/>
          </a:xfrm>
          <a:prstGeom prst="actionButtonBlan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>
                <a:hlinkClick r:id="rId2" action="ppaction://hlinksldjump"/>
              </a:rPr>
              <a:t>INDICE</a:t>
            </a:r>
            <a:endParaRPr lang="es-MX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3286116" y="4143380"/>
            <a:ext cx="2643206" cy="15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rot="16200000" flipH="1">
            <a:off x="5500694" y="2786058"/>
            <a:ext cx="1214446" cy="35719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Hexágono"/>
          <p:cNvSpPr/>
          <p:nvPr/>
        </p:nvSpPr>
        <p:spPr>
          <a:xfrm>
            <a:off x="3419872" y="2132856"/>
            <a:ext cx="2304256" cy="1800200"/>
          </a:xfrm>
          <a:prstGeom prst="hexagon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2 Rectángulo"/>
          <p:cNvSpPr/>
          <p:nvPr/>
        </p:nvSpPr>
        <p:spPr>
          <a:xfrm>
            <a:off x="1547664" y="0"/>
            <a:ext cx="65284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all" spc="0" dirty="0" smtClean="0">
                <a:ln w="9000" cmpd="sng">
                  <a:noFill/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ÁREA DEL HEXAGONO</a:t>
            </a:r>
            <a:endParaRPr lang="es-ES" sz="5400" b="1" cap="all" spc="0" dirty="0">
              <a:ln w="9000" cmpd="sng">
                <a:noFill/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3275856" y="4581128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>
                <a:latin typeface="Arial" pitchFamily="34" charset="0"/>
                <a:cs typeface="Arial" pitchFamily="34" charset="0"/>
              </a:rPr>
              <a:t>A= P*a / 2</a:t>
            </a:r>
            <a:endParaRPr lang="es-MX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Botón de acción: Personalizar">
            <a:hlinkClick r:id="rId2" action="ppaction://hlinksldjump" highlightClick="1"/>
          </p:cNvPr>
          <p:cNvSpPr/>
          <p:nvPr/>
        </p:nvSpPr>
        <p:spPr>
          <a:xfrm>
            <a:off x="7308304" y="5733256"/>
            <a:ext cx="1584176" cy="792088"/>
          </a:xfrm>
          <a:prstGeom prst="actionButtonBlan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>
                <a:hlinkClick r:id="rId2" action="ppaction://hlinksldjump"/>
              </a:rPr>
              <a:t>INDICE</a:t>
            </a:r>
            <a:endParaRPr lang="es-MX" dirty="0"/>
          </a:p>
        </p:txBody>
      </p:sp>
      <p:cxnSp>
        <p:nvCxnSpPr>
          <p:cNvPr id="7" name="6 Conector recto"/>
          <p:cNvCxnSpPr/>
          <p:nvPr/>
        </p:nvCxnSpPr>
        <p:spPr>
          <a:xfrm>
            <a:off x="4071934" y="4214818"/>
            <a:ext cx="1071570" cy="15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5400000" flipH="1" flipV="1">
            <a:off x="5500694" y="3357562"/>
            <a:ext cx="571504" cy="285752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16000">
              <a:srgbClr val="1F1F1F"/>
            </a:gs>
            <a:gs pos="17999">
              <a:srgbClr val="FFFFFF"/>
            </a:gs>
            <a:gs pos="42000">
              <a:srgbClr val="636363"/>
            </a:gs>
            <a:gs pos="53000">
              <a:srgbClr val="CFCFCF"/>
            </a:gs>
            <a:gs pos="66000">
              <a:srgbClr val="CFCFCF"/>
            </a:gs>
            <a:gs pos="75999">
              <a:srgbClr val="1F1F1F"/>
            </a:gs>
            <a:gs pos="78999">
              <a:srgbClr val="FFFFFF"/>
            </a:gs>
            <a:gs pos="100000">
              <a:srgbClr val="7F7F7F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131840" y="0"/>
            <a:ext cx="2589170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66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INDICE</a:t>
            </a:r>
            <a:endParaRPr lang="es-ES" sz="66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2 Botón de acción: Personalizar">
            <a:hlinkClick r:id="rId2" action="ppaction://hlinksldjump" highlightClick="1"/>
          </p:cNvPr>
          <p:cNvSpPr/>
          <p:nvPr/>
        </p:nvSpPr>
        <p:spPr>
          <a:xfrm>
            <a:off x="0" y="1772816"/>
            <a:ext cx="3131840" cy="576064"/>
          </a:xfrm>
          <a:prstGeom prst="actionButtonBlank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hlinkClick r:id="rId2" action="ppaction://hlinksldjump"/>
              </a:rPr>
              <a:t>ÁREA DEL TRIANGULO</a:t>
            </a:r>
            <a:endParaRPr lang="es-MX" dirty="0"/>
          </a:p>
        </p:txBody>
      </p:sp>
      <p:sp>
        <p:nvSpPr>
          <p:cNvPr id="4" name="3 Botón de acción: Personalizar">
            <a:hlinkClick r:id="" action="ppaction://noaction" highlightClick="1"/>
          </p:cNvPr>
          <p:cNvSpPr/>
          <p:nvPr/>
        </p:nvSpPr>
        <p:spPr>
          <a:xfrm>
            <a:off x="0" y="2780928"/>
            <a:ext cx="3059832" cy="504056"/>
          </a:xfrm>
          <a:prstGeom prst="actionButtonBlank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hlinkClick r:id="rId3" action="ppaction://hlinksldjump"/>
              </a:rPr>
              <a:t>ÁREA DEL CUADRADO</a:t>
            </a:r>
            <a:endParaRPr lang="es-MX" dirty="0"/>
          </a:p>
        </p:txBody>
      </p:sp>
      <p:sp>
        <p:nvSpPr>
          <p:cNvPr id="5" name="4 Botón de acción: Personalizar">
            <a:hlinkClick r:id="rId4" action="ppaction://hlinksldjump" highlightClick="1"/>
          </p:cNvPr>
          <p:cNvSpPr/>
          <p:nvPr/>
        </p:nvSpPr>
        <p:spPr>
          <a:xfrm>
            <a:off x="0" y="3789040"/>
            <a:ext cx="3131840" cy="504056"/>
          </a:xfrm>
          <a:prstGeom prst="actionButtonBlank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hlinkClick r:id="rId4" action="ppaction://hlinksldjump"/>
              </a:rPr>
              <a:t>ÁREA DEL RECTANGULO</a:t>
            </a:r>
            <a:endParaRPr lang="es-MX" dirty="0"/>
          </a:p>
        </p:txBody>
      </p:sp>
      <p:sp>
        <p:nvSpPr>
          <p:cNvPr id="7" name="6 Botón de acción: Personalizar">
            <a:hlinkClick r:id="rId5" action="ppaction://hlinksldjump" highlightClick="1"/>
          </p:cNvPr>
          <p:cNvSpPr/>
          <p:nvPr/>
        </p:nvSpPr>
        <p:spPr>
          <a:xfrm>
            <a:off x="0" y="4725144"/>
            <a:ext cx="3131840" cy="504056"/>
          </a:xfrm>
          <a:prstGeom prst="actionButtonBlank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hlinkClick r:id="rId5" action="ppaction://hlinksldjump"/>
              </a:rPr>
              <a:t>ÁREA DEL ROMBO</a:t>
            </a:r>
            <a:endParaRPr lang="es-MX" dirty="0"/>
          </a:p>
        </p:txBody>
      </p:sp>
      <p:sp>
        <p:nvSpPr>
          <p:cNvPr id="8" name="7 Botón de acción: Personalizar">
            <a:hlinkClick r:id="rId6" action="ppaction://hlinksldjump" highlightClick="1"/>
          </p:cNvPr>
          <p:cNvSpPr/>
          <p:nvPr/>
        </p:nvSpPr>
        <p:spPr>
          <a:xfrm>
            <a:off x="0" y="5733256"/>
            <a:ext cx="3131840" cy="504056"/>
          </a:xfrm>
          <a:prstGeom prst="actionButtonBlank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hlinkClick r:id="rId6" action="ppaction://hlinksldjump"/>
              </a:rPr>
              <a:t>PERIMETRO DEL CUADRADO</a:t>
            </a:r>
            <a:endParaRPr lang="es-MX" dirty="0"/>
          </a:p>
        </p:txBody>
      </p:sp>
      <p:sp>
        <p:nvSpPr>
          <p:cNvPr id="9" name="8 Botón de acción: Personalizar">
            <a:hlinkClick r:id="rId7" action="ppaction://hlinksldjump" highlightClick="1"/>
          </p:cNvPr>
          <p:cNvSpPr/>
          <p:nvPr/>
        </p:nvSpPr>
        <p:spPr>
          <a:xfrm>
            <a:off x="5652120" y="1700808"/>
            <a:ext cx="3491880" cy="576064"/>
          </a:xfrm>
          <a:prstGeom prst="actionButtonBlank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hlinkClick r:id="rId7" action="ppaction://hlinksldjump"/>
              </a:rPr>
              <a:t>PERIMETRO DEL TRIANGULO</a:t>
            </a:r>
            <a:endParaRPr lang="es-MX" dirty="0"/>
          </a:p>
        </p:txBody>
      </p:sp>
      <p:sp>
        <p:nvSpPr>
          <p:cNvPr id="10" name="9 Botón de acción: Personalizar">
            <a:hlinkClick r:id="rId8" action="ppaction://hlinksldjump" highlightClick="1"/>
          </p:cNvPr>
          <p:cNvSpPr/>
          <p:nvPr/>
        </p:nvSpPr>
        <p:spPr>
          <a:xfrm>
            <a:off x="5724128" y="2708920"/>
            <a:ext cx="3419872" cy="504056"/>
          </a:xfrm>
          <a:prstGeom prst="actionButtonBlank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hlinkClick r:id="rId8" action="ppaction://hlinksldjump"/>
              </a:rPr>
              <a:t>PERIMETRO DEL HEXAGONO</a:t>
            </a:r>
            <a:endParaRPr lang="es-MX" dirty="0"/>
          </a:p>
        </p:txBody>
      </p:sp>
      <p:sp>
        <p:nvSpPr>
          <p:cNvPr id="11" name="10 Botón de acción: Personalizar">
            <a:hlinkClick r:id="rId9" action="ppaction://hlinksldjump" highlightClick="1"/>
          </p:cNvPr>
          <p:cNvSpPr/>
          <p:nvPr/>
        </p:nvSpPr>
        <p:spPr>
          <a:xfrm>
            <a:off x="5724128" y="3717032"/>
            <a:ext cx="3419872" cy="504056"/>
          </a:xfrm>
          <a:prstGeom prst="actionButtonBlank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hlinkClick r:id="rId9" action="ppaction://hlinksldjump"/>
              </a:rPr>
              <a:t>PERIMETRO DEL PENTAGONO</a:t>
            </a:r>
            <a:endParaRPr lang="es-MX" dirty="0"/>
          </a:p>
        </p:txBody>
      </p:sp>
      <p:sp>
        <p:nvSpPr>
          <p:cNvPr id="12" name="11 Botón de acción: Personalizar">
            <a:hlinkClick r:id="rId10" action="ppaction://hlinksldjump" highlightClick="1"/>
          </p:cNvPr>
          <p:cNvSpPr/>
          <p:nvPr/>
        </p:nvSpPr>
        <p:spPr>
          <a:xfrm>
            <a:off x="5724128" y="4653136"/>
            <a:ext cx="3419872" cy="576064"/>
          </a:xfrm>
          <a:prstGeom prst="actionButtonBlank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hlinkClick r:id="rId10" action="ppaction://hlinksldjump"/>
              </a:rPr>
              <a:t>ÁREA DEL TRAPECIO</a:t>
            </a:r>
            <a:endParaRPr lang="es-MX" dirty="0"/>
          </a:p>
        </p:txBody>
      </p:sp>
      <p:sp>
        <p:nvSpPr>
          <p:cNvPr id="13" name="12 Botón de acción: Personalizar">
            <a:hlinkClick r:id="rId11" action="ppaction://hlinksldjump" highlightClick="1"/>
          </p:cNvPr>
          <p:cNvSpPr/>
          <p:nvPr/>
        </p:nvSpPr>
        <p:spPr>
          <a:xfrm>
            <a:off x="5796136" y="5733256"/>
            <a:ext cx="3347864" cy="432048"/>
          </a:xfrm>
          <a:prstGeom prst="actionButtonBlank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hlinkClick r:id="" action="ppaction://hlinkshowjump?jump=lastslide"/>
              </a:rPr>
              <a:t>ÁREA DEL HEXAGONO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riángulo isósceles"/>
          <p:cNvSpPr/>
          <p:nvPr/>
        </p:nvSpPr>
        <p:spPr>
          <a:xfrm>
            <a:off x="3203848" y="1700808"/>
            <a:ext cx="2808312" cy="2232248"/>
          </a:xfrm>
          <a:prstGeom prst="triangl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Rectángulo"/>
          <p:cNvSpPr/>
          <p:nvPr/>
        </p:nvSpPr>
        <p:spPr>
          <a:xfrm>
            <a:off x="1295252" y="0"/>
            <a:ext cx="65616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all" dirty="0">
                <a:ln w="9000" cmpd="sng">
                  <a:noFill/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Á</a:t>
            </a:r>
            <a:r>
              <a:rPr lang="es-ES" sz="5400" b="1" cap="all" spc="0" dirty="0" smtClean="0">
                <a:ln w="9000" cmpd="sng">
                  <a:noFill/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REA DEL TRIANGULO</a:t>
            </a:r>
            <a:endParaRPr lang="es-ES" sz="5400" b="1" cap="all" spc="0" dirty="0">
              <a:ln w="9000" cmpd="sng">
                <a:noFill/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2915816" y="4725144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>
                <a:latin typeface="Arial" pitchFamily="34" charset="0"/>
                <a:cs typeface="Arial" pitchFamily="34" charset="0"/>
              </a:rPr>
              <a:t>     </a:t>
            </a:r>
            <a:r>
              <a:rPr lang="es-MX" sz="3600" dirty="0" smtClean="0">
                <a:latin typeface="Arial" pitchFamily="34" charset="0"/>
                <a:cs typeface="Arial" pitchFamily="34" charset="0"/>
              </a:rPr>
              <a:t>A= b * h / 2</a:t>
            </a:r>
            <a:endParaRPr lang="es-MX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Botón de acción: Personalizar">
            <a:hlinkClick r:id="rId2" action="ppaction://hlinksldjump" highlightClick="1"/>
          </p:cNvPr>
          <p:cNvSpPr/>
          <p:nvPr/>
        </p:nvSpPr>
        <p:spPr>
          <a:xfrm>
            <a:off x="6948264" y="5661248"/>
            <a:ext cx="1800200" cy="864096"/>
          </a:xfrm>
          <a:prstGeom prst="actionButtonBlan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>
                <a:hlinkClick r:id="rId2" action="ppaction://hlinksldjump"/>
              </a:rPr>
              <a:t>INDICE</a:t>
            </a:r>
            <a:endParaRPr lang="es-MX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3286116" y="4214818"/>
            <a:ext cx="2500330" cy="15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rot="16200000" flipH="1">
            <a:off x="4822033" y="2178835"/>
            <a:ext cx="1714512" cy="107157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3275856" y="1988840"/>
            <a:ext cx="2232248" cy="216024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1328108" y="0"/>
            <a:ext cx="64958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all" dirty="0" smtClean="0">
                <a:ln w="9000" cmpd="sng">
                  <a:noFill/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Área del cuadrado</a:t>
            </a:r>
            <a:endParaRPr lang="es-ES" sz="5400" b="1" cap="all" spc="0" dirty="0">
              <a:ln w="9000" cmpd="sng">
                <a:noFill/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635896" y="4797152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>
                <a:latin typeface="Arial" pitchFamily="34" charset="0"/>
                <a:cs typeface="Arial" pitchFamily="34" charset="0"/>
              </a:rPr>
              <a:t> A= a2</a:t>
            </a:r>
            <a:endParaRPr lang="es-MX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Botón de acción: Personalizar">
            <a:hlinkClick r:id="rId2" action="ppaction://hlinksldjump" highlightClick="1"/>
          </p:cNvPr>
          <p:cNvSpPr/>
          <p:nvPr/>
        </p:nvSpPr>
        <p:spPr>
          <a:xfrm>
            <a:off x="7164288" y="5805264"/>
            <a:ext cx="1691680" cy="908720"/>
          </a:xfrm>
          <a:prstGeom prst="actionButtonBlan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>
                <a:hlinkClick r:id="rId2" action="ppaction://hlinksldjump"/>
              </a:rPr>
              <a:t>INDICE</a:t>
            </a:r>
            <a:endParaRPr lang="es-MX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3357554" y="4500570"/>
            <a:ext cx="2143140" cy="15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rot="5400000">
            <a:off x="5000628" y="3071810"/>
            <a:ext cx="1857388" cy="15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971600" y="0"/>
            <a:ext cx="70214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all" dirty="0">
                <a:ln w="9000" cmpd="sng">
                  <a:noFill/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Á</a:t>
            </a:r>
            <a:r>
              <a:rPr lang="es-ES" sz="5400" b="1" cap="all" spc="0" dirty="0" smtClean="0">
                <a:ln w="9000" cmpd="sng">
                  <a:noFill/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REA DEL RECTANGULO</a:t>
            </a:r>
            <a:endParaRPr lang="es-MX" sz="5400" b="1" cap="all" spc="0" dirty="0">
              <a:ln w="9000" cmpd="sng">
                <a:noFill/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483768" y="1772816"/>
            <a:ext cx="4032448" cy="172819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CuadroTexto"/>
          <p:cNvSpPr txBox="1"/>
          <p:nvPr/>
        </p:nvSpPr>
        <p:spPr>
          <a:xfrm>
            <a:off x="3707904" y="4509120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>
                <a:latin typeface="Arial" pitchFamily="34" charset="0"/>
                <a:cs typeface="Arial" pitchFamily="34" charset="0"/>
              </a:rPr>
              <a:t>A= b*h </a:t>
            </a:r>
            <a:endParaRPr lang="es-MX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Botón de acción: Personalizar">
            <a:hlinkClick r:id="rId2" action="ppaction://hlinksldjump" highlightClick="1"/>
          </p:cNvPr>
          <p:cNvSpPr/>
          <p:nvPr/>
        </p:nvSpPr>
        <p:spPr>
          <a:xfrm>
            <a:off x="7092280" y="5877272"/>
            <a:ext cx="1800200" cy="792088"/>
          </a:xfrm>
          <a:prstGeom prst="actionButtonBlan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>
                <a:hlinkClick r:id="rId2" action="ppaction://hlinksldjump"/>
              </a:rPr>
              <a:t>INDICE</a:t>
            </a:r>
            <a:endParaRPr lang="es-MX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2928926" y="3857628"/>
            <a:ext cx="3000396" cy="15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rot="5400000">
            <a:off x="6072198" y="2643182"/>
            <a:ext cx="1571636" cy="15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000798" y="0"/>
            <a:ext cx="54385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all" spc="0" dirty="0" smtClean="0">
                <a:ln w="9000" cmpd="sng">
                  <a:noFill/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AREA DEL ROMBO</a:t>
            </a:r>
            <a:endParaRPr lang="es-ES" sz="5400" b="1" cap="all" spc="0" dirty="0">
              <a:ln w="9000" cmpd="sng">
                <a:noFill/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2 Rombo"/>
          <p:cNvSpPr/>
          <p:nvPr/>
        </p:nvSpPr>
        <p:spPr>
          <a:xfrm>
            <a:off x="3203848" y="1916832"/>
            <a:ext cx="2520280" cy="2520280"/>
          </a:xfrm>
          <a:prstGeom prst="diamond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3 CuadroTexto"/>
          <p:cNvSpPr txBox="1"/>
          <p:nvPr/>
        </p:nvSpPr>
        <p:spPr>
          <a:xfrm>
            <a:off x="2987824" y="5013176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>
                <a:latin typeface="Arial" pitchFamily="34" charset="0"/>
                <a:cs typeface="Arial" pitchFamily="34" charset="0"/>
              </a:rPr>
              <a:t>A= D*d /2</a:t>
            </a:r>
            <a:endParaRPr lang="es-MX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Botón de acción: Personalizar">
            <a:hlinkClick r:id="rId2" action="ppaction://hlinksldjump" highlightClick="1"/>
          </p:cNvPr>
          <p:cNvSpPr/>
          <p:nvPr/>
        </p:nvSpPr>
        <p:spPr>
          <a:xfrm>
            <a:off x="7236296" y="5733256"/>
            <a:ext cx="1512168" cy="864096"/>
          </a:xfrm>
          <a:prstGeom prst="actionButtonBlan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>
                <a:hlinkClick r:id="rId2" action="ppaction://hlinksldjump"/>
              </a:rPr>
              <a:t>INDICE</a:t>
            </a:r>
            <a:endParaRPr lang="es-MX" dirty="0"/>
          </a:p>
        </p:txBody>
      </p:sp>
      <p:cxnSp>
        <p:nvCxnSpPr>
          <p:cNvPr id="7" name="6 Conector recto"/>
          <p:cNvCxnSpPr/>
          <p:nvPr/>
        </p:nvCxnSpPr>
        <p:spPr>
          <a:xfrm rot="5400000" flipH="1" flipV="1">
            <a:off x="4893471" y="3607595"/>
            <a:ext cx="857256" cy="78581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6200000" flipH="1">
            <a:off x="4857752" y="1857364"/>
            <a:ext cx="857256" cy="857256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539552" y="0"/>
            <a:ext cx="83554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all" spc="0" dirty="0" smtClean="0">
                <a:ln w="9000" cmpd="sng">
                  <a:noFill/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PERIMETRO DEL CUADRADO</a:t>
            </a:r>
            <a:endParaRPr lang="es-ES" sz="5400" b="1" cap="all" spc="0" dirty="0">
              <a:ln w="9000" cmpd="sng">
                <a:noFill/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419872" y="1772816"/>
            <a:ext cx="2232248" cy="216024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5" name="4 CuadroTexto"/>
          <p:cNvSpPr txBox="1"/>
          <p:nvPr/>
        </p:nvSpPr>
        <p:spPr>
          <a:xfrm>
            <a:off x="3563888" y="4797152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>
                <a:latin typeface="Arial" pitchFamily="34" charset="0"/>
                <a:cs typeface="Arial" pitchFamily="34" charset="0"/>
              </a:rPr>
              <a:t>P= 4a</a:t>
            </a:r>
            <a:endParaRPr lang="es-MX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Botón de acción: Personalizar">
            <a:hlinkClick r:id="rId2" action="ppaction://hlinksldjump" highlightClick="1"/>
          </p:cNvPr>
          <p:cNvSpPr/>
          <p:nvPr/>
        </p:nvSpPr>
        <p:spPr>
          <a:xfrm>
            <a:off x="7236296" y="5661248"/>
            <a:ext cx="1584176" cy="864096"/>
          </a:xfrm>
          <a:prstGeom prst="actionButtonBlan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>
                <a:hlinkClick r:id="rId2" action="ppaction://hlinksldjump"/>
              </a:rPr>
              <a:t>INDICE</a:t>
            </a:r>
            <a:endParaRPr lang="es-MX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3786182" y="4357694"/>
            <a:ext cx="1714512" cy="15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rot="5400000">
            <a:off x="5179223" y="2821777"/>
            <a:ext cx="1643074" cy="15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467544" y="0"/>
            <a:ext cx="84212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all" spc="0" dirty="0" smtClean="0">
                <a:ln w="9000" cmpd="sng">
                  <a:noFill/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PERIMETRO DEL TRIANGULO</a:t>
            </a:r>
            <a:endParaRPr lang="es-ES" sz="5400" b="1" cap="all" spc="0" dirty="0">
              <a:ln w="9000" cmpd="sng">
                <a:noFill/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2 Triángulo isósceles"/>
          <p:cNvSpPr/>
          <p:nvPr/>
        </p:nvSpPr>
        <p:spPr>
          <a:xfrm>
            <a:off x="3059832" y="1916832"/>
            <a:ext cx="2808312" cy="2232248"/>
          </a:xfrm>
          <a:prstGeom prst="triangl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3 CuadroTexto"/>
          <p:cNvSpPr txBox="1"/>
          <p:nvPr/>
        </p:nvSpPr>
        <p:spPr>
          <a:xfrm>
            <a:off x="3563888" y="4797152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>
                <a:latin typeface="Arial" pitchFamily="34" charset="0"/>
                <a:cs typeface="Arial" pitchFamily="34" charset="0"/>
              </a:rPr>
              <a:t>P= 3a</a:t>
            </a:r>
            <a:endParaRPr lang="es-MX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Botón de acción: Personalizar">
            <a:hlinkClick r:id="rId2" action="ppaction://hlinksldjump" highlightClick="1"/>
          </p:cNvPr>
          <p:cNvSpPr/>
          <p:nvPr/>
        </p:nvSpPr>
        <p:spPr>
          <a:xfrm>
            <a:off x="7092280" y="5661248"/>
            <a:ext cx="1800200" cy="864096"/>
          </a:xfrm>
          <a:prstGeom prst="actionButtonBlan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>
                <a:hlinkClick r:id="rId2" action="ppaction://hlinksldjump"/>
              </a:rPr>
              <a:t>INDICE</a:t>
            </a:r>
            <a:endParaRPr lang="es-MX" dirty="0"/>
          </a:p>
        </p:txBody>
      </p:sp>
      <p:cxnSp>
        <p:nvCxnSpPr>
          <p:cNvPr id="7" name="6 Conector recto"/>
          <p:cNvCxnSpPr/>
          <p:nvPr/>
        </p:nvCxnSpPr>
        <p:spPr>
          <a:xfrm>
            <a:off x="3357554" y="4500570"/>
            <a:ext cx="2214578" cy="15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6200000" flipH="1">
            <a:off x="4750595" y="2393149"/>
            <a:ext cx="1428760" cy="92869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382020" y="0"/>
            <a:ext cx="83880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all" spc="0" dirty="0" smtClean="0">
                <a:ln w="9000" cmpd="sng">
                  <a:noFill/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PERIMETRO DEL HEXAGONO</a:t>
            </a:r>
            <a:endParaRPr lang="es-ES" sz="5400" b="1" cap="all" spc="0" dirty="0">
              <a:ln w="9000" cmpd="sng">
                <a:noFill/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5 Hexágono"/>
          <p:cNvSpPr/>
          <p:nvPr/>
        </p:nvSpPr>
        <p:spPr>
          <a:xfrm>
            <a:off x="3203848" y="1772816"/>
            <a:ext cx="2376264" cy="2016224"/>
          </a:xfrm>
          <a:prstGeom prst="hexagon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6 CuadroTexto"/>
          <p:cNvSpPr txBox="1"/>
          <p:nvPr/>
        </p:nvSpPr>
        <p:spPr>
          <a:xfrm>
            <a:off x="3779912" y="4509120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>
                <a:latin typeface="Arial" pitchFamily="34" charset="0"/>
                <a:cs typeface="Arial" pitchFamily="34" charset="0"/>
              </a:rPr>
              <a:t>P= 6a</a:t>
            </a:r>
            <a:endParaRPr lang="es-MX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 Botón de acción: Personalizar">
            <a:hlinkClick r:id="rId2" action="ppaction://hlinksldjump" highlightClick="1"/>
          </p:cNvPr>
          <p:cNvSpPr/>
          <p:nvPr/>
        </p:nvSpPr>
        <p:spPr>
          <a:xfrm>
            <a:off x="7236296" y="5877272"/>
            <a:ext cx="1656184" cy="720080"/>
          </a:xfrm>
          <a:prstGeom prst="actionButtonBlan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>
                <a:hlinkClick r:id="rId2" action="ppaction://hlinksldjump"/>
              </a:rPr>
              <a:t>INDICE</a:t>
            </a:r>
            <a:endParaRPr lang="es-MX" dirty="0"/>
          </a:p>
        </p:txBody>
      </p:sp>
      <p:cxnSp>
        <p:nvCxnSpPr>
          <p:cNvPr id="10" name="9 Conector recto"/>
          <p:cNvCxnSpPr/>
          <p:nvPr/>
        </p:nvCxnSpPr>
        <p:spPr>
          <a:xfrm>
            <a:off x="4000496" y="4143380"/>
            <a:ext cx="1000132" cy="15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 rot="5400000" flipH="1" flipV="1">
            <a:off x="5214942" y="3214686"/>
            <a:ext cx="785818" cy="35719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148</Words>
  <Application>Microsoft Office PowerPoint</Application>
  <PresentationFormat>Presentación en pantalla (4:3)</PresentationFormat>
  <Paragraphs>54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montse</dc:creator>
  <cp:lastModifiedBy>capa</cp:lastModifiedBy>
  <cp:revision>15</cp:revision>
  <dcterms:created xsi:type="dcterms:W3CDTF">2011-05-17T02:02:14Z</dcterms:created>
  <dcterms:modified xsi:type="dcterms:W3CDTF">2011-05-18T14:13:56Z</dcterms:modified>
</cp:coreProperties>
</file>